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Default Extension="gif" ContentType="image/gif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42"/>
  </p:notesMasterIdLst>
  <p:sldIdLst>
    <p:sldId id="256" r:id="rId2"/>
    <p:sldId id="307" r:id="rId3"/>
    <p:sldId id="286" r:id="rId4"/>
    <p:sldId id="291" r:id="rId5"/>
    <p:sldId id="287" r:id="rId6"/>
    <p:sldId id="306" r:id="rId7"/>
    <p:sldId id="308" r:id="rId8"/>
    <p:sldId id="317" r:id="rId9"/>
    <p:sldId id="320" r:id="rId10"/>
    <p:sldId id="322" r:id="rId11"/>
    <p:sldId id="321" r:id="rId12"/>
    <p:sldId id="324" r:id="rId13"/>
    <p:sldId id="311" r:id="rId14"/>
    <p:sldId id="312" r:id="rId15"/>
    <p:sldId id="333" r:id="rId16"/>
    <p:sldId id="334" r:id="rId17"/>
    <p:sldId id="313" r:id="rId18"/>
    <p:sldId id="315" r:id="rId19"/>
    <p:sldId id="335" r:id="rId20"/>
    <p:sldId id="336" r:id="rId21"/>
    <p:sldId id="337" r:id="rId22"/>
    <p:sldId id="338" r:id="rId23"/>
    <p:sldId id="339" r:id="rId24"/>
    <p:sldId id="325" r:id="rId25"/>
    <p:sldId id="305" r:id="rId26"/>
    <p:sldId id="316" r:id="rId27"/>
    <p:sldId id="327" r:id="rId28"/>
    <p:sldId id="328" r:id="rId29"/>
    <p:sldId id="329" r:id="rId30"/>
    <p:sldId id="330" r:id="rId31"/>
    <p:sldId id="331" r:id="rId32"/>
    <p:sldId id="332" r:id="rId33"/>
    <p:sldId id="310" r:id="rId34"/>
    <p:sldId id="318" r:id="rId35"/>
    <p:sldId id="326" r:id="rId36"/>
    <p:sldId id="319" r:id="rId37"/>
    <p:sldId id="304" r:id="rId38"/>
    <p:sldId id="340" r:id="rId39"/>
    <p:sldId id="303" r:id="rId40"/>
    <p:sldId id="296" r:id="rId4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555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7567" autoAdjust="0"/>
  </p:normalViewPr>
  <p:slideViewPr>
    <p:cSldViewPr>
      <p:cViewPr varScale="1">
        <p:scale>
          <a:sx n="75" d="100"/>
          <a:sy n="75" d="100"/>
        </p:scale>
        <p:origin x="-1020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gif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BED356-3086-4FEF-9026-917CC29CCD66}" type="datetimeFigureOut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BCD16-6EFD-4BE1-88F6-8291DCC9F62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CD16-6EFD-4BE1-88F6-8291DCC9F62F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498A8-4D2B-41BB-AC9C-1A2342EAFF99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FBB9C-389D-424F-82E7-B425B6BE91A4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61A2-0741-4E73-8106-D3ACC2EAFED9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AEDF-7193-4178-89D4-3F4330E3FC9E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78A6F-51B5-40EA-8ACF-5F6118D9E42D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CA647-6BB0-4457-9DD2-FFA370B3EE46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478C0-FDD0-4207-A4A1-188B7CB50A65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A1A8-7716-4070-A292-2ECA1A4EB643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A9FC8-146C-4D11-BD1A-8751946C2620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2512-063A-49EA-9894-307AEEFBBF30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BF05D-77A2-4F77-AAF7-AD0BCBFF7F18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28B55-A3FD-4CD0-A99C-00E7B22B9D55}" type="datetime1">
              <a:rPr lang="zh-CN" altLang="en-US" smtClean="0"/>
              <a:pPr/>
              <a:t>2014/8/13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EF174-45EC-4F69-96B1-F0A307B967D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jpe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57290" y="1772655"/>
            <a:ext cx="52864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Croco2d Game Engine</a:t>
            </a:r>
            <a:endParaRPr lang="zh-CN" alt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00166" y="3857628"/>
            <a:ext cx="15001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>
                    <a:lumMod val="85000"/>
                  </a:schemeClr>
                </a:solidFill>
              </a:rPr>
              <a:t>Alex Zhang</a:t>
            </a:r>
            <a:endParaRPr lang="zh-CN" altLang="en-US" sz="2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</a:t>
            </a:fld>
            <a:endParaRPr lang="zh-CN" altLang="en-US"/>
          </a:p>
        </p:txBody>
      </p:sp>
      <p:sp>
        <p:nvSpPr>
          <p:cNvPr id="18" name="页脚占位符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www.alo7.com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28728" y="2500306"/>
            <a:ext cx="61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u="sng" dirty="0" err="1" smtClean="0">
                <a:solidFill>
                  <a:schemeClr val="bg1">
                    <a:lumMod val="85000"/>
                  </a:schemeClr>
                </a:solidFill>
              </a:rPr>
              <a:t>github</a:t>
            </a:r>
            <a:r>
              <a:rPr lang="en-US" altLang="zh-CN" u="sng" dirty="0" smtClean="0">
                <a:solidFill>
                  <a:schemeClr val="bg1">
                    <a:lumMod val="85000"/>
                  </a:schemeClr>
                </a:solidFill>
              </a:rPr>
              <a:t>: https://github.com/alex-zhang/Croco-2DGameEngine</a:t>
            </a:r>
            <a:endParaRPr lang="zh-CN" altLang="en-US" u="sng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– Coordinate Transform 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4098" name="AutoShape 2" descr="图2. Starling支持DisplayObject继承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28596" y="1214422"/>
            <a:ext cx="80724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View Transformation.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the eye/camera in </a:t>
            </a:r>
            <a:r>
              <a:rPr lang="en-US" altLang="zh-CN" sz="16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worldcoordinates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.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entire scene is transformed with the inverse view transform. </a:t>
            </a:r>
          </a:p>
        </p:txBody>
      </p:sp>
      <p:pic>
        <p:nvPicPr>
          <p:cNvPr id="60417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4348" y="2357430"/>
            <a:ext cx="6858016" cy="2156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928662" y="4857760"/>
            <a:ext cx="67866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ModelMatrix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X camera(eye)</a:t>
            </a:r>
            <a:r>
              <a:rPr lang="en-US" altLang="zh-CN" sz="16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Matrix.inverse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() = View(Screen)Matrix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– Coordinate Transform 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4098" name="AutoShape 2" descr="图2. Starling支持DisplayObject继承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28596" y="1214422"/>
            <a:ext cx="514353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Projection Transformation.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from view(screen) space to </a:t>
            </a:r>
            <a:r>
              <a:rPr lang="en-US" altLang="zh-CN" sz="16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gpu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space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.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from n to (n-1) matrix transform algorithm.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finally the z range is between -1 and 1.</a:t>
            </a:r>
          </a:p>
        </p:txBody>
      </p:sp>
      <p:pic>
        <p:nvPicPr>
          <p:cNvPr id="62465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86314" y="4071942"/>
            <a:ext cx="3643338" cy="1782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246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7158" y="4071942"/>
            <a:ext cx="3960149" cy="178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矩形 9"/>
          <p:cNvSpPr/>
          <p:nvPr/>
        </p:nvSpPr>
        <p:spPr>
          <a:xfrm>
            <a:off x="857224" y="3714752"/>
            <a:ext cx="31432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orthographic projection </a:t>
            </a:r>
          </a:p>
        </p:txBody>
      </p:sp>
      <p:sp>
        <p:nvSpPr>
          <p:cNvPr id="12" name="矩形 11"/>
          <p:cNvSpPr/>
          <p:nvPr/>
        </p:nvSpPr>
        <p:spPr>
          <a:xfrm>
            <a:off x="5000628" y="3733388"/>
            <a:ext cx="31432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Perspective projection </a:t>
            </a:r>
          </a:p>
        </p:txBody>
      </p:sp>
      <p:pic>
        <p:nvPicPr>
          <p:cNvPr id="15" name="Picture 4" descr="图1. 一个3D对象的透视投影 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572132" y="1000108"/>
            <a:ext cx="2857520" cy="258411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18" name="页脚占位符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00496" y="2500306"/>
            <a:ext cx="7858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?</a:t>
            </a:r>
            <a:endParaRPr lang="zh-CN" altLang="en-US" sz="8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pic>
        <p:nvPicPr>
          <p:cNvPr id="41988" name="Picture 4" descr="http://dl2.iteye.com/upload/attachment/0085/2376/a55e0849-381f-3fc4-bc2d-bad3cb5f225f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85852" y="7286652"/>
            <a:ext cx="9275419" cy="3286148"/>
          </a:xfrm>
          <a:prstGeom prst="rect">
            <a:avLst/>
          </a:prstGeom>
          <a:noFill/>
        </p:spPr>
      </p:pic>
      <p:pic>
        <p:nvPicPr>
          <p:cNvPr id="14338" name="Picture 2" descr="http://duriansoftware.com/joe/media/gl1-pipeline-0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00100" y="862329"/>
            <a:ext cx="3752869" cy="599567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000496" y="1071546"/>
            <a:ext cx="478634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Step1: Input the Transformed Vertex data.</a:t>
            </a:r>
          </a:p>
          <a:p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6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Vertex data includes Position, Normal, Color, UV and so on.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720" y="1071546"/>
            <a:ext cx="3248025" cy="138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142844" y="2928934"/>
            <a:ext cx="8429684" cy="3293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属性寄存器</a:t>
            </a:r>
            <a:endParaRPr kumimoji="0" lang="en-US" altLang="zh-CN" sz="16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sz="16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这些寄存器引用作为顶点着色器输入的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VertexBuffer</a:t>
            </a: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的顶点属性数据。因此，它们仅可用于顶点着色器。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这是顶点着色器负责处理的主要数据流。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VertexBuffer</a:t>
            </a: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中的每个顶点属性拥有自己的属性寄存器。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要将一个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VertexBuffer</a:t>
            </a: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属性分配给特定的属性寄存器，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Context3D:setVertexBufferAt() </a:t>
            </a: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和合适的索引。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然后从着色器，使用语法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va&lt;n&gt; </a:t>
            </a: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访问属性寄存器，其中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&lt;n&gt; </a:t>
            </a: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是属性寄存器的索引编号。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总共有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8</a:t>
            </a: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个属性寄存器可用于顶点着色器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15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000496" y="2928934"/>
            <a:ext cx="4786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Step2: Vertex 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Shader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.</a:t>
            </a:r>
          </a:p>
        </p:txBody>
      </p:sp>
      <p:pic>
        <p:nvPicPr>
          <p:cNvPr id="80898" name="Picture 2" descr="fig0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2571744"/>
            <a:ext cx="3086100" cy="2295526"/>
          </a:xfrm>
          <a:prstGeom prst="rect">
            <a:avLst/>
          </a:prstGeom>
          <a:noFill/>
        </p:spPr>
      </p:pic>
      <p:sp>
        <p:nvSpPr>
          <p:cNvPr id="80899" name="Rectangle 3"/>
          <p:cNvSpPr>
            <a:spLocks noChangeArrowheads="1"/>
          </p:cNvSpPr>
          <p:nvPr/>
        </p:nvSpPr>
        <p:spPr bwMode="auto">
          <a:xfrm>
            <a:off x="4143404" y="3643314"/>
            <a:ext cx="192879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m44 op,va0,vc0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mov v0,va1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16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pic>
        <p:nvPicPr>
          <p:cNvPr id="8294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86314" y="2714620"/>
            <a:ext cx="4214842" cy="35105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2951" name="Picture 7" descr="http://www.retallack.org.uk/ashley/content/images/ar_instObj/furTest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2844" y="1214422"/>
            <a:ext cx="4339858" cy="3857652"/>
          </a:xfrm>
          <a:prstGeom prst="rect">
            <a:avLst/>
          </a:prstGeom>
          <a:noFill/>
        </p:spPr>
      </p:pic>
      <p:sp>
        <p:nvSpPr>
          <p:cNvPr id="15" name="矩形 14"/>
          <p:cNvSpPr/>
          <p:nvPr/>
        </p:nvSpPr>
        <p:spPr>
          <a:xfrm>
            <a:off x="4929190" y="2000240"/>
            <a:ext cx="3929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Step3: Geometry 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Shader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.</a:t>
            </a:r>
          </a:p>
        </p:txBody>
      </p:sp>
      <p:sp>
        <p:nvSpPr>
          <p:cNvPr id="16" name="矩形 15"/>
          <p:cNvSpPr/>
          <p:nvPr/>
        </p:nvSpPr>
        <p:spPr>
          <a:xfrm>
            <a:off x="285720" y="5384085"/>
            <a:ext cx="421484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Remove/add new Vertex.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DirectX  10.x, OpenGL 3.x Support (</a:t>
            </a:r>
            <a:r>
              <a:rPr lang="en-US" sz="16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Shader</a:t>
            </a:r>
            <a:r>
              <a:rPr 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Model 4（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第四代显卡着色架构</a:t>
            </a:r>
            <a:r>
              <a:rPr 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).</a:t>
            </a:r>
            <a:endParaRPr lang="en-US" altLang="zh-CN" sz="16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17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214414" y="1071546"/>
            <a:ext cx="4786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Step4:Vertex Clipping &amp; 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BackFace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Culling </a:t>
            </a:r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4414" y="1500174"/>
            <a:ext cx="6491301" cy="2003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7890" name="Picture 2" descr="http://glasnost.itcarlow.ie/%7Epowerk/GeneralGraphicsNotes/HSR/hsr_images/culledfaces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14414" y="3714752"/>
            <a:ext cx="6572296" cy="214314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18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285852" y="1702346"/>
            <a:ext cx="59293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Step5:Rasterization</a:t>
            </a:r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6847" y="2514609"/>
            <a:ext cx="6448425" cy="220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19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357290" y="1285860"/>
            <a:ext cx="59293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Step6:Input Texture &amp; Pixel 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Shader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994" name="AutoShape 2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996" name="AutoShape 4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85000" name="Picture 8" descr="http://news.mydrivers.com/pages/images/20040416105554_20656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158" y="2143116"/>
            <a:ext cx="4786346" cy="3829077"/>
          </a:xfrm>
          <a:prstGeom prst="rect">
            <a:avLst/>
          </a:prstGeom>
          <a:noFill/>
        </p:spPr>
      </p:pic>
      <p:pic>
        <p:nvPicPr>
          <p:cNvPr id="85002" name="Picture 10" descr="http://images.enet.com.cn/iflow/articleimage/200405/1084959496545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476904" y="2143116"/>
            <a:ext cx="3238500" cy="23907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18" name="页脚占位符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www.alo7.com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57488" y="2857496"/>
            <a:ext cx="335758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Before We Start</a:t>
            </a:r>
            <a:endParaRPr lang="zh-CN" alt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1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20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357290" y="1285860"/>
            <a:ext cx="59293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Step7:AlphaTest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994" name="AutoShape 2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996" name="AutoShape 4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50" name="Picture 2" descr="http://tv02.tgbusdata.cn/v2/thumb/jpg/QTVEQiw1ODAsMTAwLDQsMywxLC0xLDAscms1MCwxNzIuMzAuMjYuMQ==/u/psv.tgbus.com/UploadFiles_5352/201305/20130528102309166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00165" y="1857364"/>
            <a:ext cx="6901635" cy="407196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21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357290" y="1285860"/>
            <a:ext cx="59293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Step8:DepthTest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994" name="AutoShape 2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996" name="AutoShape 4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50" name="Picture 2" descr="http://tv02.tgbusdata.cn/v2/thumb/jpg/QTVEQiw1ODAsMTAwLDQsMywxLC0xLDAscms1MCwxNzIuMzAuMjYuMQ==/u/psv.tgbus.com/UploadFiles_5352/201305/20130528102309166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00165" y="1857364"/>
            <a:ext cx="6901635" cy="407196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22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357290" y="1285860"/>
            <a:ext cx="59293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Step9:AsciTest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994" name="AutoShape 2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996" name="AutoShape 4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50" name="Picture 2" descr="http://tv02.tgbusdata.cn/v2/thumb/jpg/QTVEQiw1ODAsMTAwLDQsMywxLC0xLDAscms1MCwxNzIuMzAuMjYuMQ==/u/psv.tgbus.com/UploadFiles_5352/201305/20130528102309166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00165" y="1857364"/>
            <a:ext cx="6901635" cy="407196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- Graphics Pipeline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23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214414" y="1071546"/>
            <a:ext cx="59293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Step10:AlphaBlending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994" name="AutoShape 2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996" name="AutoShape 4" descr="data:image/jpeg;base64,/9j/4AAQSkZJRgABAQAAAQABAAD/2wCEAAkGBxQSEhUUExQUFhUXGRwXGBgXFxofGBgXGBcYFxgXGBccHCggHBolHBgXITEhJSkrLi4wGB8zODMsNygtLisBCgoKDg0OGxAQGywkICYsLzQsNSwsLCwsLCwsLCwsLC8sLCwsLCwsLCwsLCwsLCwsLCwsLCwsLCwsLCwsLCwsLP/AABEIAMIBBAMBIgACEQEDEQH/xAAbAAABBQEBAAAAAAAAAAAAAAAFAAECAwQGB//EAEAQAAIBAgQEBAQEBAUDAwUAAAECEQADBBIhMQVBUWEicYGRBhMyoUJSscEjYtHwFHKCkuEVM6IWsvEkU2PC0v/EABkBAAMBAQEAAAAAAAAAAAAAAAABAgMEBf/EACURAAICAgMAAgICAwAAAAAAAAABAhEhMQMSQVFhE3EEIjKB8P/aAAwDAQACEQMRAD8AEre7IfMTULrEn+lVkCamQOVZjKzUiaRNIGRTAiSacKT1pA06+dADfapL50xNKaAHmedREmll6UxMd6AJo9JnqBWnEnlQAp51IMaiCR5UpoAmCajmM0hUx150gGDU009Ju9ADEmpKagO1MrUAWMRURSI0plWgBy3nTT50opwDQA00hTjvS2oAWb2qJNPNPQBGCKWtODTz1pgNPmKcmok0+hoAsQ6UqZKVICJimYVA077UwJsNKixqAY7RUs1AElpbU1s94qTGaQDPFQtkVMt2pSOlADM5jSmpE+1S9aYCZTvS96aakjzsRSAiKVQxGJRRLEA8hzPkBqawXuJncLA6uY9lEk/3tRYUEppqF2MbevW7jW08NuC9yIChmCiAZmSQOe/KqsNbusZa5cM8kgADz0pdh0GwaQasuDtPlOcSuwLXMrA9QwIH+4MO1TeEYZbhuKRqI8SHaM2iv1kddhtS7IKLxTmms37LmA1zONGX5ZkbQRr4h5RFSxFy0p8N1X/0spB6eMCfQmn2QqIg9aSin31pudUAwFOGpyalPWkBGnY6Uisc6agBCaTNTzUAaAFUhThwKZz5UAJhNKKZXNTDaf8AFADpSplBpqAKmf0pBpp26VKBGtMCCNNPHKnSzzpkmdaALGXypsuk1UWFOnnQAwcjvU1mKjrsTUlPRqAHYyNKiBpqKTVnxuNW0hZ/Ybny+1AE8RcW2CznKo3JoUOKNeMW1KLzcxmI6qDIHmQazw90C5e0E+BPwrPOPxNHP/mpQ1yUsico8ZlZ8oJ28vXlSY0jJiMOXxDpYdisnxnVivIkcz/eldDhuBJbSW/iXT1kweXbem4DwC84L2VDNzh0zQPypmzH0Fb7eZJLSGkjKR4gR1nUGfaspz8RSXyOyfLs3VuiPmKuXkwZXVwY/LoR6+lAuEWcRdu3DaObKSsFVZANh4WBBPpRL5TXmK2wztzygsZ9JJO1U8DstZm00h5IIO8zJJ9Zpxvq36L0ttYRpIYLI+o5cvooBAn0roPhzhuHcX7JUh7izaZnJi6o8EMfpBMggdayrgncwBpzJGlNcb5ZjMMw18O8gyCD171n3vBVAnCcPVrh8BncnXMCO1G/8VbBK3rRupzuCRdWdiLkeIjo8jSKH4vFm7cd2UAuxYwNAWJJ09ay376pAzQTyAJ021jl50O2wTDt7ArhruRx822yC4GSFZVbUFgCQrdQdDvzmljeFfw/m2X+YkSwjx2x/OvTuO0xIkddsXR42LqW1D5jDzqRn2YdpIrd8P4z5d2WuOubwBlCwA2hzCNV/vlQpNDqwes0xk0f4zwIpGWM0TlH03FiQ1rvAMp/KY6AHMit4yUlaM2qIg6b0ixjal8s9qcORpFMQwaBtNRVqlnB7U4B86AFSjpUfekTGxoAkvpSHlUVfrUvmdRQBIKKVOr+dKgCliT0pZNNqj80TBYA+Yp71wqNTp1Og96LChlXpTs7DlULbqdmHuKmLgJgMpPSRPtQAgO1TPaaill/ymo3pG0g9/ai0ArhjnTBZ1pheBMEifOosByYH1oAWJxARSx2H9gDvQfFcKxF0C8bNw29CpymCORA3I31iNzWLG4o37vywYtofERzj6j+w8+9dAj/AC7AuMPE0pbnXKi7keQYAD+hpyuNAsgC+7McuaWbn+VeZFE+BcHz+ECANTO5E7npWXhxWA342Op6AHQDtXccKyWbBdz9R25t0AHT+tT/ACLhH7L40pPJbismBsi431sJUDTKkbt/Qduork71u9i4dmZRcJaOZkyWY8yZmNhPOtPHcS+JLM8SYIXkFUg5R2gRRbCYm2yghgIXRSYNc0IOMb99NJNN0tGDhXBxaYFWKlPpKmCDvuN6M8ZYutu6/wD3HLqzHQvkyQx7+IrP8o6VZaxFqywYQxA06SRz13FCnu5tdYAMT5kmPU0k22S1QOsYxmxBXMSiQCusM3cgg6edTxNi5JKkAHUabDzMz51k4CoySTqdW7kmT967HBcF+cgOvSP0ArTkf43kmK7AzC4KcOLhbxZ8h03GXMD56MPamwnC8wcjKSWEzuYGwM9x70Xx9wJYGHH1JczGOuQqRP8Ae9V8KxNi2jLcYi6fER+GfwqBH37d6ycnVotJXk2fDHEHsn5F0B7DHKyMAVWeYnYSR23rP8cfCjYRxctybLnwkz4DvkbrpMHt7r5twDOAch0EjftNdt8McSt47Dthb+rZYg/UV5GfzKY18jRB28hLGjhcNjfmYM270zZOeywPfxAONVYEqQDvyqfGeGZ7S4q2NGWbij+U5WuBeUGMw5ZlOx0xYjCtYvXbLawShjTNB8LDoeY86JfDeJKsjSSM5lfwuYysIOmqllP32EXF9WS8nNeXtSkijHxZwgYW6Coi1cGa2SfdNeY09CKDjXUDziuhNNGdCPekTHlTuI5VSL67hh7iKYEzpTlp5VV/iFOoYe4qIxKgwGUnpI/SaYFqCrFblTIhOon2pM0Dxbdam0OmXBDSqu3fWNHHuKamIzYLFhCylbjE6+Azt/Kp1HeavzZiZw5I/mYJ7mS0dqzXMOtl/C2YidVM6/6a0rjsVcYZSRGshLeb00j1NZdVdmluqM+Mw9yRmsC2p20OU/621Pv6VTh2yZgAxJMsUMAdJJMelbrnDcTcM3HuE8ySCf8A21lvXEsnLIbzVZJ7afsaskexfb8CZmn6nuTlHaPCPWapxmL8UPcBbsSY/QfaptxFmEFXCH+XTzCzv6Vsw9/B5I+UxI3Y6Gepkgk0f6Az2bgAgMGB/Lk+5GtU8YxiLb+gAmQDIJmCSzHLsAJ9KvxONwwXxAjTbKvprmnr1rmuL4sXJK6KAEHdmMsf9qx61UIuTE3Q/BbKhYYgF4Jnkg1AHmYJ9BW/i2JDQNhoijoJn7kk+tBhiCqgkajQDsIge9W2bJYrnOZmO37RW84tu0SgiMJH1LAERHM9JHOtj40qEH1MxyqDsAP2H71rxFoW1CAAEw23LUD01ofh8OXvtpIRARrzY8u+3tXO59lnwtRzQd4ZwhrwuLI+asZANFYR4k19YadxHORhuXBbBLeGNSeY/eZ5V0Pw9j0suzuR+VYImeRPPQkn0rmfiPEZ3zxAa4GKjYAkkD3iubi7Sm4vRryKKSaNGDm8wVEImPE2gHeNye1dRw/4fW4DbF3K4GjMvgY/lJmU84NDuG4hVVQCCT+JttfwA/mo98N8QtFCzaQ2Vl7MSJrPlc1lFQjF4ZymP4C+FuMrqVO8EaEk7qRoV8pozgOP3woRMoymQdwO4B3P9zXY43Bpcw91WzXLa2y6tmn5bAGCpOsEiCteci+1tGGxmB2LaBvLnWin+WOUZtdXgbiGPYEKBmfnPLXUk8yTXQYfgK4mxmtNmuAS9pgMxjcpHPt7HlQexgICNqSWPfbmTR7B2mw7pekayRlMkdyKhyS0Pqc8vzEGVHlZkITsexpJjLhOr5DBBKGGIMaFhECRyrqfjTDoRaxFsr/FB+YFP4hBzRykb+XnXLIJMmMoG/vyqxWSZXuEkEs0ZjJMkbknrVdi42dSo+iLgHItbg5o/NA9dqO4bEG/hLxMNdtAOjDRzaAy3hPlDR3PM0Gv8RysLsAHMNtFMKAwjlJ1/wBRpNMqLVnYfEHDf8Xgs6gZnQX7a9L1pSLiA85QER1tg715Nb4netscoA5bb+caGvYPhfiSNhXW1r/h7mdBuwUjNJHQn5i+tcF8SYqzaxDKoGRgtxC0/RcEgdNDK9fDWnFLwiayCrfGZMXBbUnYhUIPsBB7GmuWmuHNb+WTznKJ/wBI3qb3i6xbFk/5gI9/61UOE32lmaI/KqwP1+9a0iRPbuouti2e8QfcGqldWWQmU8/DsR3mttu5iFGl0MBybwmOxggiq8TdzaFgHbmDuOZDCeXrQBowd/ELpbK3Fj6czad9swrWOPONDZKkbjMCvsRNAX4Yo1Fxx/qJ/eqxfyeFi0jnqTH+kVDhGW0V2a0bMTiSzswRRJ5HSY6GdaVZrV3DkS926G5iW/eKVVrBOzWuHvuDOW2vWBP9+lTwuGuW9UvuI1MEQPMH9qrXiNw/SrN3LAL99/anxDX2jUDsAf66+cVOfSlRPG8RuFYuXbjrtrOX/aN6z4G9aDlvl3Hbl4Wgf6QI96mLTED5wBMyJnKf0P60VTiKW10MADXKYA8mMx7VSpaJ/ZOxxC1Ab5NwsPwsoVPMtGvlFYsUrXGLxaWeSr7SZk0sXx1boCTkXkfFPqxEH7b0T4TYwrwLrEdWYsR6H6Y/vWk8DMOFwVhFBcC625khCSd58J0G8zXCY298y62QZUNxmA/KpbQeYWBNd78QWMKq3fkkyEYgi4dSASPDm29K4S3agp5LMV0/xl2sieAnx60FZFGgW0vuCw96jwDVzcf8PXyj+/Os9y/81mLDYR5AQAPP+tTBW0GMEmQFB3JOw/XWtFiHUn2w9iMQXdjOygAH8qwPb+tUXLEtmDFGgbcx0I2Nbvg/Aq63jcIzG3qSdyxAA9yPbtQzH4plWAIctkHYnQn0rlV24o0+y3CHxxue3vW7inC3ySynK30nkWAnfrtVnw9h1tqubeY7nXUnzmuy42yNh7yoJVQrKehR9T/tZ65Zc8o8qSN/xpwbOE4Ncz2AGAkGY696P4G8hALeGCCNdNI3AoL/ANORmlWZCd8ulUtwtQfqfzzHXXmDp9q2l0m2ZqVI6u9xa4mfK3guKUK9mG49QPag2LXNabqIbzE/0rOMIyOM9wkbid+0kcvKtNkA7yen7g1C/q0xPJbgmZ1AtqxYagiZMdq3m7cVSbhJgAAdJ596F4XibYQtakBWgK5O67xP5gNDVb4oE5A5OY7Ty3P6VU4ZvwEwji+M/PsWkjW2zgNl0ZfDEaawQwnsOlY/n5QZ6THXoK0cP4d8xgs5UA1O4QdY8+VZsVhWRytwEHoZ22BHas01eALOEcXFi5bbLJlgyiNVdSpUnpE1p4VwQ4iFzIBlbRzo2USw0B1g6aUKFgFs4USsDNzgg6fYe1GrOHuNZV7YJFuWcgiVEkzEzRJ6oaI8Ewb8Mx2pPyWGS4pOuR48dsgkMA0c/wA29WcX4ZaUsGXRXKWrocjKn/cURBDIC7jr4e9E/ia/87CWnYeKyzYfMBMp8suhPcZPvNOP8Pfw9pb75QAVJLERetaHxKRurim5VJMErRw3E+B5TnW5PRkZZHMTBH6VF+JPhwCrMWOg76c50j0Nb8ZwyyT4MRdXpDq49iZPvWLFWUWBcuKQDox8IPcAnSRWql2JcaM//W7w1ezp+ZVUx5wBpULWNF5gPnDyygN7f0rdhltH6Cp/yMP2FY8bhbY8TZRBB101nQT1pp/QNCxGDZTmR38yykHtB0qA4ksgO69GAIE/096keLodP2P7CrcLfRlySh6Awf2od+ghLdsnX5o9RP3zUq2W8IkfRa/3AUqmyqBqY151twP5WH6aGttvHhgcsjtqCP39q24+9atg57ud+QUAjyZgPsNazfx7p0QdhmiB1hf1Jp78JK2sO2u3eTP3rD/hGc6KXH/5Dp/sURNEsPc8WW4pB5HUqe8zpV4xGU5bZ1Ou8Dz0BJodgqKBwm5kJufLVTpp+w61ltcMFs+G65H5TtHvp6Vfi8MxID4g5juFEekkk/eo2OGNul1x2kt6knSmk/kG7K+J4P8AguVcTlMzO0GQO9cmDz5Dw/7FECuxxdlhbdXZWbKQCAOY2856aVx9kTbP+bMfXw/svvXT/H0/2ZyCnwrZzuVbXMNfUwY/Ws4E37YOwOY+lNwm9luEzAg/ttSxl3+IbkEgydOQP9mrca5H+gvAd4cSpA9T5b/aqeMuhxIjRc5M+m/vNYsHjC5jWR9vOrOLIGtk8xrP6/aslGuTI7wG1xBlZE5TIaOkb+n6V0OAxpyXp1DW7gj+XKSx+1cTgeJzbAnxAa/tRHD8VXIyqZaCsxyYEHy0n3rm5+B6r03jNVZdw+6PmZcxGVc505ajT++ddJwa7YF7+ImdTupEiDp/flXI4Mj59skxMqfIif2NdKLmQrI0mQwrHmhml8FcerZfg+Bi/fyE5UOZVcbArtIJ1Hbfehd6y1vMraMjFXHQqYMVus49s1wuCBc2jaYImfUmqPjZJvXHRwwe0jmD+L5YzH3BPrVQzhmctl93Al7GYW1uKfrH1MvOShH0/wAwkday4PhKZ1VES0zQM8GDMRPYHp3rAvEwoBLHbSN1Pn05+tasJxpTlbMCR185mfahxlFULBdgvmK+QghsxVgJ8J2IPlrW7jShmAZv4mYAiNlaCF9D/wC+qeIcUSxjMTcJIm67JppMtH6yKD4PjBuRduwSXLkncgkGSemmn/NDi7sLwF8PjXGW18u2UV2fN+fSCjTyOUctIFZsXNjEsi3DlU5lPNkIDo3TVStJVDKzA6amBvrv9v0rH8S2mW3ZJOZgjpodcqsflg+WbKD0VRyppJ4DRtw3GUNm5aLeJ7obLyQgZGPqrsP/AIoalwtZxFgsVK3rbgqNQSrqfQi2Kh8HcBvXvCilmEPc1EDaTJj0G9dFxHhYT/F2i/iS8ozgCSsMSQJ3knrBmqxYjncNhyB43nuJ+4BNXWuFWXYkm2SdZYE/6aVzgy/gv3Mx2zORPuYrJew1+2frW4o3zIPXUa+tU436ClRO/wDCqEzNtf8AKw0185rNewUqqE5ih3YmWAnmaKC0GAI09evlVPDeHriiQt4hp01YDQchMGhN+gV8P4Pm2UE9hJFXY7hA1DIe2n70+P4TisPrmDr3BBA7xWe1xW8QA4fKdB4iRPbnTpvKYWZP8LlkK5j+YSR69KVE1cdG+/7GlRbEVWOHKzj5ksAdTvpzgGit3FWl0tq0dyBMdYWAKtt8FcqZujQSfDI9cuo9a53EIHuAPmNoDZdi08+22lJZ9DRpxHE0bQRAGy6/+U1RYxiTmyDaPEHj3Gk093D3G8KoQP5gqADlqdKvwuFcn+LftooiFUyTv+Ua/wDNU0qCySNaJkqhHRW216H+tbcTxS2iZLSQTodp95rDiCubKizrEmBP7gTU/wD01JzXmck8kICAdBGvrUpILMosfMj5n0zOUTJjqelcm9ko1xfy5gfINIP/AIiu/HwxZ0OSPfT9ya4/4ownyL5ABhl0/wBuU/fWungkraJkCkGvoPvH9aJYW5mMbA+EN3EfYk0Ow4JRtJKw088pOUj0JU+9XYO9GnqPPT+n3reUXJfZKwEnc2w8jVdY5HSR+tbOHKt6AYBI1nr5dNay48hif8oB7g60Owl0ocrNBBgD771j0co3plJ0zbiOD/LuEMSAPwiRI157xRfhfDsySsBZj7/37ViuYt7yyTJCwD11MGeuv2rf8MXvBkDQI59Z2PflXPzyn0v004oxcqKuM4N7FwqCC1shlI2YEcvMEjzFbsDiybQIJIOsE6j+4ojx7CqcOrM4F1GygH6jbP6wST71zmH4YH8WoWYJBIAJ7AiT2qOPkU+P+2yppwk0i7iPF3zLbVc0RpPLmSeQiqr98hCCxOkdhOkeWtGR8NNlU2ntvm2XMqGfUwSe5maEYuzmVkbwttHRh19aqLjeNGbswYvDZjKnTaPtStwimdgCfM8hUcBjVUxcOXLuD+oPOqsZefFNltL/AAgdX5HrHerlemJHVcSvW7js4bMjqkDubalhr0MiskZiFVJEaACSQB0FLA4QkrbEAAb9P60Rv8RXCPFlwWKsrEj83Q/vXPRZzl/D3EBFuVYHxW2kDyg/T5Uc4dgr2IFy4VQG3aL5eyRmW3O8DMx9edEvia4MThbHEFj/AOxfy6+NYFo+ZGhPZar4LxH5d/Cu7FUBtoQOaNAYHlBzsTVtt4ZIJwPFr3zLaWnNsMwDjk0tKz1iPvRDieNy43GkHOWxFwZeyu42JBO5GnSuSONVL9oDNCvLEc0tlT98pE966G1hy6fNMm47NccQCCXYtOuo361XVVkLLrvELZOttU9Lijz1JFaLPErJBED/AEsGg+sVjAvxlBj/ADkKI7TrWc8Ngh/mIXB2BkkcxMcx+1LqkFsuVhGVZ6GenSJohw27btqFAKntsRzGoMVjw/DUvuEL/K5+Jsubtm5UTf4MsgeK2wH5iRm9Cuhox6BauIG2ZxPMgMIPLWDFDOJAEqVy+fU9YnSquIcEuWNbTtpyJYqR0IqNs51HzFcA/UFIDCN42kUaAmjGOVNWq18L4VxmF64J5ZtvQ6inouP/ACA1/wDVVFpks22VnPidmkkHkBAjzrn8dxZbXh1do+lQB7nlU8XauXGCg/LQ7nZj5dBT2cDbRsqb8ydz96IxSBsHjiGIfa2ijbUEme+ta7SYkgn+DI/DlafaaJPgbtvcAE6gbz7fpUCrE6sw7AAHaegqrXgFOGtXV/7mQMdgo1A676Vfd4t8gQXjN+FVBJjtUzJ1APny09BUeEYIO7m4CTrljtoDJ2/5qMbYzCOPXn8KW7xB6vH2GlYOOWrl1I+ScynMCpB8wdOnSdq6k23nRNzzifIdq1Jh3+WZhY/lGmnlNP8AIoNNIFGzyjBXQjT+EiD5HQj21p79kCcpnKT6jkRWrjeBNq4dBBJIjbfUDy/Q1lwV4K2v0HQ+XL2r007/ALRMfotGKLKp5ghfT+zRC/hkZMzaqDE/iHqNYoXilyNO4OoPIjrFaMJiywIERuffpWPIniil9m6ynihSAABA7ch9quv4K9YBuowCMwB5+KJjcETrQp77JcnkQPt0orY4l/AuW/zRAJkgh1bl5VlNSSTWVgqNDW5YlmLMxG5M6dB0Harf8a4lAQFGuUgnNO+s6H0o98O4Ow1pvnoSzDwkMVZdtQe2siDXPfEdgLci1OU/TmILQdCCwAnzgVlCUXPrRTTSsOWLqBRndhmImTqu2oNDeI3/AOLdUEHxsJ6+M61zdyy5CK30qZYhtT7V0HC7SsZJ2E66TGwpyglLBN2i3/oD3RMWrhERI69yOVRu4C4m6gII+kggdM0bCasxl3KCzGFA66UMw+LZyXaROynSFGxjeTWdMeAgt4pMHfbzGu1CeJA3G31A2+1UYjEkyRO4IHl/ZqluIl2gLroJB0EdT71qovoK8hyzxB7OFexAyXMped5Rs4jkPFHtVPDjcxGItWwVCswVTykxbBInXKCWA55RWvgOLTCG1ddRcacxzBWAtDeARGZyWM+Uc6u4jatYfG3QjZLa3wFIEZLSkXXyr1VRAH8p6is0MjwLhtu1isWmJQ3vltcsLlOVQUZreeNZ2kCeu9HQfy6DoQNuVZrVz5jveYBWvXLl50I+k3HzBO8LHqW61fdj8Mg8vDpUy2NAfi3FijZEthmG7HYTsI5n1rOMdiCJAtT0KH/+q6/hfAkS3JOZm1Y5tT1EcjQ3EcLYt/DYBvynTrzqk4iyCbN/ENECyZ5KpkeYmjHDOJ3lkB8jfSwABXrseoIrPicJftmHUg7iBr+hketZrn1owJknKwOmm2vWN6GkwNmP4rcXc3GJ/CpAU/cRWSzjrjn/ALGv+f8AQ5aJ4dyu6kodxH/FGLOHVpNqTpJUxHLbtUWksjpnLtiXB1s3J7BCPcxSrpBhbo/D9x+9NR2XwIDDAg6Ek+elSt2URpzyfQn2ima+jbsRrEMCNuQB3qYAGgH9KLYyOKxaIPmXWgDQSTmJ6AAEnyFCMVx8tJFm4QfxMY8t5MVnvXfm3GcjRJVBvA5se5qmxhmJzaneBry7Voor0TZYvFbm/wArTu5H7URwvEDd8OUoYmBt6GoWsOB4rk7TEn2NXXLgFwBJggwNNI3nlQ0gQQtJcUeFmBP8x/rWPG4pU+p2dhyBJM9xMD1NSusWUqGykiJGhB6zT4HCowUZYyyDpseszufvWaXyMFYtLl5IZEAJkSxkfzTl/wDmuVxVgoxUjbpqI6g8xXpd7hixooM+9CuIcHDKsDK8ypnaORHQ8xXRwc/XD0TKNnFWRmBWeRKz16e37VCxcy8/+R0qfEMEyXMrKVb8vL/Sea9PaqS4IykQeR/Y11ut+GYRxdtXQNbJ03EzE8xzGulZLCsgzaeU9DOoqjC38jSRI5jqOYrdgrlpLnjBNsiVgkH17is8pVsrZ0/C+OqRyV+jfT79+tYeK3vmv4FOfNlOsATlge8696FY+1aYzYdmG5UjxDryg/r51ktYkQFTSNuvWZrL8cbUolOT0zssPeuYcRZy9yRMmNdT5bUN4myMJVDburDEqTB1C/TsDrMiNjpQO3xNtmJgcxv51dgrZvDwFizOSwInwgAA5umr+WlD43F2K7GtWTeuqrO7ljoCdBuZPsTFddexFvL/AIVwFQjKSBqrGSt0vvIaCeqll2rnLxbCOJAJdMylTpkLMpg/5kIP+U0Mv8Qa65Z/PTeBUyg5JSGnWArw+w9y58sjJlk3CRqgXRtOo2jqQK3cS4dY/wAMbtlybqwHttBkMyrmVhEfUCZHtQ/H8WNtGk/xrxLXSN9dcvaJ9zWC490I6Qq/icExqoJCEkiSJMqOcDlUdXYE79xroCWlLNIUhVYs3hJIVRqYCmY2minw1w5r1z/F4hhlBLIHMBmmczfy5te5HQVH4Y4ZcKhpa0reIupIuXNPCqnTLb1nqf07HBfDdhLK3HWWYaEtqo1258qJySwgSB9/G2pEMGY8rctr+g9autYrMwQqRO2YD20O/nWoYZAYQKP1PnTXbYkBZkGZOgiIj7ms3RQxw5GoLekmr7L6gz7/AL6UKfib5yqWiwUwSSB7abVd/jF2dLqz0GYemUk/alTC0E8diA2rEk+YgDtEUJ4l8q2M5zXDsFBJYz2O1X2cXa2DrrsG8J9jFWsgJGmoM9tP0pLGxnPX+I3AARYuAcpbSD5Cla4vcETb0/lbX7ijHHeGA6oWUb6bewoUbTyJUzEyCdusVqurROTZZ4/ajxu6HmDmB+2lKmy29MyNMfln70qOsQs6HiOBtx4QvP6mBiSeVY0sBRJEf30FaMVj7BUC2viiO3M6anWsdu40SQY8qxzRYC4Jhy1uYOpnbaddepo7hLCjcannMaD9KdnAEkD0Gm/60Mx+LygsZ8up5CtG+xNUGri24EbjUkjTy13oTjuMWbUrMsTJVddT1jQeVc2y3b5IOi9NfaOfrRThPARMnb71XWtsVkrPG13aw4UmAQQT/sgfrRzC37ZEpmGuuZSsHup1qtMANgADpAA7/aqL/DL4cPbgx9SA6Fefr3qZJeDQSweMZCYhvcf3tVXFMdlXPePkBG55ADc01vKwkN/x2gc6B20a5fLldFJVZ6AmTHU/0qKWxg7iPzMQYZciAyFjxeZY/oKEYvhtwAtlLAcx9Q8xzHevQL+HUwSw7jnUGgABRv7VcOdrQ3xr081hGHMH/wAZ/UU9q3IgHUcp1PlXeYzgFu/qyw35l0b15H1oDjPhC4glXVgOsqY9iPWa6oc8G/gxcWc+jeIEnZhBHLWa3YPFqhDwM+4nYHyIialc4LiBqbLkfyy0ieqzWLE2coErcTs408wYHtFaPqxK0a8bxBLwLMo+ZoDGgfu383fmB21mvEvl2yqGGb6sugA2Ann19aGWBBHMA7Qf3Go0ojhsE98FbeGfOSMrIrxEkMrLGWDIM6Rl7moSUVnQ8svS812zbSZZXfLJEqhRS+pOilsu+khuprJf4e0plKMXzfSTC5ImSQBGvIkaGjOA+BMdeGT5SWurXHVZJOmgJJgdq1XvhJ7D2rWIbMqypCiFgsXPi3PiOp00A6CsnOKdJlU/g59OFZp+VcFy6rLCoCd8xLZyRlAy9N2FGMBwtQxN0PfuKZZUHgU7+J2IzGZJ1iSZmunSxbRAqKu8KFEAE8zHv6Vu4dgrVtTvA85Y8yeutZvlb2CiCX4mo+q3dTzWfuDRTBcftMqpBB5FlIB7aiPuKt+Wz6fSP5tz9qzYzh7Lo0DSJPP7VFRZWTddVYlUAO/X78vKsl+yGILGD1G3r1qrhsBYzSV0Osx0B9Ip711QCWIygTI6DrUZToYT+G+E2rjOjbzOaSN5Pr/zV/E/hdkkpBWdQV59joQa53hvxHbsmZaCdC6sB00JEehrp/8A1UbiR+Hr19jFDUkwxQGPC7REXLR9DI9REisJwf8AhxurWZ0KtqgPI9h9u/I1d4ihOYI0nQjTXXfeq79/D/kZZmcw5nuDt1p38hSKPnlQOantJA6g7Gq7tsE5olfY+tZcLcyKFUgqJgduUCtBuT9Sfb96NAZnvKpgAmlW20QRoY7H/ilVdgo4lnxF0y5Kp0WBPt+9EcHwsjx285YeZ851rssd8LmzZzk9NDrrzobgMcbZyxE845R+lX3tYJoGlnWBdTKSNGnQ+XOrXwWZSI1OxPbXatHEg13yGxI6VRh7Z2JkVLxkZTwlC1zLlggQ3blqaOJhwjQREbistqLZkfVV2Ix+YeIanpE0nKwQ7OozEAkcpBq7A4psmueOQAAgelZBi/CB77deVDMZx9i5t2xnbnB0HYsNZ7ClV4HZsvGWYgRJ0Ebcveqr4AjrQ/EDFEauiDpb39zNYcE9y3cGZmuKxggjXXSQeVPqINy3WBuSO1Art3EX2J+YUTlqZjud6O8YvZMO8DUiB/q8P71hwGHcooLQBsOvmaSkkrGlYPHCGXxfMck8w7A/1ohwfFshyXCzKdidSD0J5zWgWSRJJ10qD4QkESR+s8qq72JoL28QVEKoAG0idDVZxFxzLQdNNNvIUM4ddYgpczSv4vzDkT3rDxXENec20JW2ujHmx5jyFSoZH2dHRLjMjKxEkbDkdxyrquB8esMMt1cnUmY66NvXn/DvhVXXeSebCAPSi9ngYspuY02J35wp0rHkhB/s0g5LB3uP4xgmAzNOXUZZkaRGgrjONY1bzeBYUbFtz51h+Ww+kZ15cm9eR+1X4bGKw0kQSpBEEEbgiiHGo5FOT0UWTlZWMeEz9o1ojbuhjIA6wBWV7i7kUBxeNvOT/hwEUfjMeLuB0rTrZMXR6Nhcj6E9eWnYfarMZg/DqAUO2YbR06V5vheJ4yyQTFwdRo3uBH2ov/6od1CO7L0FxYHfXY+9R+OS0V2XqHXArbuORBOg39f3rPftNeuBW/7Y5Dmep6jt2q9A0yxB/p5zV1u2WcQY0j7zWqebZmO/DEWQwBMazsfSsVzgKHxWZtnllYjXqRsR6V0qWLYIMlmHPkCeo6VHEHWeW5geew5Cju/Ao4/DYx7T/LvgAn6HiFbseh/vzKjxHr2NHuO2rF7DS9sHTw9+4jmK53h+VUVSdVEanpt9qTaasADxK/eulhbUqg000J825eQrPbwOUgt8xG/MGO/nO1djwy+iOUySTqIj8UzE0Y4f8N/OeHUhDqrg+HXYFTt6Vf5EkHWzh0fER+Bx+YoZPnlIFKuyxfwVibbQkMu4I6d450qO8PoOrCWNP/0o8mPrm3rlLg5+dKlUw9Gxrh8PtWi2ggaClSomCOf4rfZb6gMwBjQEgb9KJ4mlSpvwRnu/9pzzyn9Kw/CyCNht0pUqpaYem++d/Sq0UZ10/vWlSrMtlmJEyDqIO9beGCbbT+WmpVny/wCI+PZZwnQ+StHbSlYGp8z+ppUqcdsmRi4gPGa53hm9ruZpUq2jon077CfV/fSo4hibiSSd6alWK2UU2TqPI/rWO8ozv/m//VaVKtHsXhRivp9v1prCjXQb0qVEgiXDf0rFjhIE0qVRHZrPRrwQ8KjllH6Vvw3KmpU2YhTmPT9KJ/CiBrxDAMMux1H3pUqiX+JotkPiVAE0AEO2w7VyFxB0FPSq4ks28PHiB7V3RYjDJr+GnpVM/AXpt+F3Js6k/Uf0FKlSrGWw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50" name="Picture 2" descr="http://tv02.tgbusdata.cn/v2/thumb/jpg/QTVEQiw1ODAsMTAwLDQsMywxLC0xLDAscms1MCwxNzIuMzAuMjYuMQ==/u/psv.tgbus.com/UploadFiles_5352/201305/20130528102309166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4414" y="1500174"/>
            <a:ext cx="6901635" cy="4071966"/>
          </a:xfrm>
          <a:prstGeom prst="rect">
            <a:avLst/>
          </a:prstGeom>
          <a:noFill/>
        </p:spPr>
      </p:pic>
      <p:sp>
        <p:nvSpPr>
          <p:cNvPr id="15" name="矩形 14"/>
          <p:cNvSpPr/>
          <p:nvPr/>
        </p:nvSpPr>
        <p:spPr>
          <a:xfrm>
            <a:off x="1214414" y="5715016"/>
            <a:ext cx="592935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Alpha Blending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因为要将已经渲染的结果读出后，做进一步合成计算再绘制出来，所以绘制的负荷很高。</a:t>
            </a:r>
            <a:endParaRPr lang="en-US" altLang="zh-CN" sz="16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7429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Starling–Framework code quick view 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(Code)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24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4098" name="AutoShape 2" descr="图2. Starling支持DisplayObject继承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28596" y="1214422"/>
            <a:ext cx="6000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Codes in Starling. </a:t>
            </a:r>
            <a:endParaRPr lang="en-US" altLang="zh-CN" sz="1600" dirty="0" smtClean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25</a:t>
            </a:fld>
            <a:endParaRPr lang="zh-CN" altLang="en-US"/>
          </a:p>
        </p:txBody>
      </p:sp>
      <p:sp>
        <p:nvSpPr>
          <p:cNvPr id="18" name="页脚占位符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00496" y="2500306"/>
            <a:ext cx="7858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?</a:t>
            </a:r>
            <a:endParaRPr lang="zh-CN" altLang="en-US" sz="8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Starling-3D/2D Effect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26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14282" y="1071546"/>
            <a:ext cx="4786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Billboard(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广告牌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公告板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endParaRPr lang="zh-CN" altLang="en-US" dirty="0"/>
          </a:p>
        </p:txBody>
      </p:sp>
      <p:pic>
        <p:nvPicPr>
          <p:cNvPr id="12290" name="Picture 2" descr="http://esport.1t1t.com/warcraft/yxshouzu/images02/image015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2071678"/>
            <a:ext cx="3428992" cy="3946065"/>
          </a:xfrm>
          <a:prstGeom prst="rect">
            <a:avLst/>
          </a:prstGeom>
          <a:noFill/>
        </p:spPr>
      </p:pic>
      <p:sp>
        <p:nvSpPr>
          <p:cNvPr id="12292" name="AutoShape 4" descr="http://img1.imgtn.bdimg.com/it/u=2396003566,1783525017&amp;fm=21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94" name="AutoShape 6" descr="http://img1.imgtn.bdimg.com/it/u=2396003566,1783525017&amp;fm=21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96" name="AutoShape 8" descr="http://img1.imgtn.bdimg.com/it/u=2396003566,1783525017&amp;fm=21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2298" name="Picture 10" descr="http://s1.houdao.com/11884/Mon_0801/105_114053_1ee92d2b8ad20d5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57620" y="2143116"/>
            <a:ext cx="5029221" cy="38027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Starling-3D/2D Effect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27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14282" y="1071546"/>
            <a:ext cx="4786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Particle System</a:t>
            </a:r>
            <a:endParaRPr lang="zh-CN" altLang="en-US" dirty="0"/>
          </a:p>
        </p:txBody>
      </p:sp>
      <p:sp>
        <p:nvSpPr>
          <p:cNvPr id="12292" name="AutoShape 4" descr="http://img1.imgtn.bdimg.com/it/u=2396003566,1783525017&amp;fm=21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2706" name="Picture 2" descr="http://dl.iteye.com/upload/attachment/0084/4582/b9375038-1df6-3424-a421-da374c48e9f5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2976" y="2214554"/>
            <a:ext cx="6667500" cy="33432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Starling-3D/2D Effect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28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pic>
        <p:nvPicPr>
          <p:cNvPr id="51202" name="Picture 2" descr="http://dl.iteye.com/upload/attachment/0084/4584/e080565d-15bd-3b1f-bc6c-853184036b76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8728" y="2071701"/>
            <a:ext cx="6096000" cy="3429001"/>
          </a:xfrm>
          <a:prstGeom prst="rect">
            <a:avLst/>
          </a:prstGeom>
          <a:noFill/>
        </p:spPr>
      </p:pic>
      <p:sp>
        <p:nvSpPr>
          <p:cNvPr id="9" name="矩形 8"/>
          <p:cNvSpPr/>
          <p:nvPr/>
        </p:nvSpPr>
        <p:spPr>
          <a:xfrm>
            <a:off x="214282" y="1071546"/>
            <a:ext cx="4786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Weapon Trail</a:t>
            </a:r>
            <a:r>
              <a:rPr lang="en-US" altLang="zh-CN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(Demo in Starling)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12292" name="AutoShape 4" descr="http://img1.imgtn.bdimg.com/it/u=2396003566,1783525017&amp;fm=21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42844" y="6143644"/>
            <a:ext cx="7429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Demo: http://wiki.starling-framework.org/extensions/ribbontrail</a:t>
            </a:r>
            <a:endParaRPr lang="zh-CN" altLang="en-US" sz="1200" dirty="0">
              <a:solidFill>
                <a:srgbClr val="00B0F0"/>
              </a:solidFill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Starling-3D/2D Effect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29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14282" y="1071546"/>
            <a:ext cx="4786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Applique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（贴花）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12292" name="AutoShape 4" descr="http://img1.imgtn.bdimg.com/it/u=2396003566,1783525017&amp;fm=21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6802" name="AutoShape 2" descr="http://img3.imgtn.bdimg.com/it/u=3031430312,1745135111&amp;fm=23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6804" name="Picture 4" descr="http://www.pcgames.com.cn/fight/cs/questions/0407/pic/PCgamesimage003s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1500174"/>
            <a:ext cx="3857652" cy="2357454"/>
          </a:xfrm>
          <a:prstGeom prst="rect">
            <a:avLst/>
          </a:prstGeom>
          <a:noFill/>
        </p:spPr>
      </p:pic>
      <p:pic>
        <p:nvPicPr>
          <p:cNvPr id="76806" name="Picture 6" descr="http://dl.iteye.com/upload/attachment/0084/4587/798a8bae-61ab-3924-9196-ccc59dab0ade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72000" y="1500174"/>
            <a:ext cx="3857652" cy="2374481"/>
          </a:xfrm>
          <a:prstGeom prst="rect">
            <a:avLst/>
          </a:prstGeom>
          <a:noFill/>
        </p:spPr>
      </p:pic>
      <p:pic>
        <p:nvPicPr>
          <p:cNvPr id="76808" name="Picture 8" descr="25720-3-1357033344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28596" y="3929066"/>
            <a:ext cx="3857652" cy="2491902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524402" y="3929066"/>
            <a:ext cx="3905250" cy="2447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Flash Player Elastic Racetrack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：</a:t>
            </a:r>
            <a:endParaRPr lang="zh-CN" altLang="en-US" sz="2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www.alo7.com</a:t>
            </a:r>
            <a:endParaRPr lang="zh-CN" altLang="en-US" dirty="0"/>
          </a:p>
        </p:txBody>
      </p:sp>
      <p:pic>
        <p:nvPicPr>
          <p:cNvPr id="60418" name="Picture 2" descr="http://dl2.iteye.com/upload/attachment/0085/9005/b87e09c8-6fe4-3837-ad18-68754baf3d90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4414" y="1785926"/>
            <a:ext cx="6429420" cy="2143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214282" y="4357694"/>
            <a:ext cx="89297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最早由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Ted Patrick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提出， 已得到官方的认可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dirty="0" smtClean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http://tedpatrick.com/2005/07/19/flash-player-mental-model-the-elastic-racetrack/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0034" y="5286388"/>
            <a:ext cx="750099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Note</a:t>
            </a:r>
            <a:r>
              <a:rPr lang="zh-CN" altLang="en-US" sz="1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No </a:t>
            </a:r>
            <a:r>
              <a:rPr lang="en-US" altLang="zh-CN" sz="1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ActionScript</a:t>
            </a:r>
            <a:r>
              <a:rPr lang="en-US" altLang="zh-CN" sz="1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 on the stack when rendering is in progress except </a:t>
            </a:r>
            <a:r>
              <a:rPr lang="en-US" altLang="zh-CN" sz="1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BitmapData.draw</a:t>
            </a:r>
            <a:r>
              <a:rPr lang="en-US" altLang="zh-CN" sz="1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, but rendering doesn’t call back to AS and AS waits the renderer to complete the operation</a:t>
            </a:r>
            <a:endParaRPr lang="zh-CN" altLang="en-US" sz="1600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Starling-3D/2D Effect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30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14282" y="1071546"/>
            <a:ext cx="4786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残影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分身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292" name="AutoShape 4" descr="http://img1.imgtn.bdimg.com/it/u=2396003566,1783525017&amp;fm=21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8850" name="Picture 2" descr="http://dl.iteye.com/upload/attachment/0084/4590/966e7856-c03b-3e28-b536-3dc6e447d7b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90648" y="1857364"/>
            <a:ext cx="6667500" cy="41624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Starling-3D/2D Effect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31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14282" y="1071546"/>
            <a:ext cx="4786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Screen Effect (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屏幕特效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292" name="AutoShape 4" descr="http://img1.imgtn.bdimg.com/it/u=2396003566,1783525017&amp;fm=21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80898" name="Picture 2" descr="http://dl.iteye.com/upload/attachment/0084/4592/38431b41-b8a1-3f9f-806e-93d40861528c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78685" y="1785926"/>
            <a:ext cx="5779397" cy="42862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Starling-3D/2D Effect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32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12292" name="AutoShape 4" descr="http://img1.imgtn.bdimg.com/it/u=2396003566,1783525017&amp;fm=21&amp;gp=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14282" y="1214422"/>
            <a:ext cx="55721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http://chaimzane.iteye.com/admin/blogs/1868401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33</a:t>
            </a:fld>
            <a:endParaRPr lang="zh-CN" altLang="en-US"/>
          </a:p>
        </p:txBody>
      </p:sp>
      <p:sp>
        <p:nvSpPr>
          <p:cNvPr id="18" name="页脚占位符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00496" y="2500306"/>
            <a:ext cx="7858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?</a:t>
            </a:r>
            <a:endParaRPr lang="zh-CN" altLang="en-US" sz="8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Entity-Component System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34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35</a:t>
            </a:fld>
            <a:endParaRPr lang="zh-CN" altLang="en-US"/>
          </a:p>
        </p:txBody>
      </p:sp>
      <p:sp>
        <p:nvSpPr>
          <p:cNvPr id="18" name="页脚占位符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00496" y="2500306"/>
            <a:ext cx="7858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?</a:t>
            </a:r>
            <a:endParaRPr lang="zh-CN" altLang="en-US" sz="8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Engine Introduction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36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37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www.alo7.com</a:t>
            </a:r>
            <a:endParaRPr lang="zh-CN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00034" y="1500174"/>
            <a:ext cx="60007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2D Scene(why 2d?).</a:t>
            </a:r>
          </a:p>
          <a:p>
            <a:pPr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based.</a:t>
            </a:r>
          </a:p>
          <a:p>
            <a:pPr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Entity-Component architecture.</a:t>
            </a:r>
          </a:p>
          <a:p>
            <a:pPr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Font typeface="Arial" pitchFamily="34" charset="0"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Rapid application development.</a:t>
            </a:r>
            <a:endParaRPr lang="en-US" altLang="zh-CN" sz="2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en-US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38</a:t>
            </a:fld>
            <a:endParaRPr lang="zh-CN" altLang="en-US"/>
          </a:p>
        </p:txBody>
      </p:sp>
      <p:sp>
        <p:nvSpPr>
          <p:cNvPr id="18" name="页脚占位符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www.boyojoy.com</a:t>
            </a:r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00496" y="2500306"/>
            <a:ext cx="7858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?</a:t>
            </a:r>
            <a:endParaRPr lang="zh-CN" altLang="en-US" sz="8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Links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：</a:t>
            </a:r>
            <a:endParaRPr lang="zh-CN" altLang="en-US" sz="2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39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www.alo7.com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14282" y="1285860"/>
            <a:ext cx="8929718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FFC000"/>
              </a:buClr>
              <a:buFont typeface="Arial" pitchFamily="34" charset="0"/>
              <a:buChar char="•"/>
            </a:pPr>
            <a:r>
              <a:rPr lang="en-US" altLang="zh-CN" sz="1400" u="sng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http://gaming.adobe.com</a:t>
            </a:r>
          </a:p>
          <a:p>
            <a:pPr>
              <a:buClr>
                <a:srgbClr val="FFC000"/>
              </a:buClr>
              <a:buFont typeface="Arial" pitchFamily="34" charset="0"/>
              <a:buChar char="•"/>
            </a:pPr>
            <a:r>
              <a:rPr lang="en-US" altLang="zh-CN" sz="14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400" u="sng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http://chaimzane.iteye.com/blog/1868401</a:t>
            </a:r>
          </a:p>
          <a:p>
            <a:pPr>
              <a:buClr>
                <a:srgbClr val="FFC000"/>
              </a:buClr>
              <a:buFont typeface="Arial" pitchFamily="34" charset="0"/>
              <a:buChar char="•"/>
            </a:pPr>
            <a:r>
              <a:rPr lang="en-US" altLang="zh-CN" sz="1400" u="sng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http://duriansoftware.com/joe/An-intro-to-modern-OpenGL.-Chapter-1:-The-Graphics-Pipeline.html</a:t>
            </a:r>
          </a:p>
          <a:p>
            <a:pPr>
              <a:buClr>
                <a:srgbClr val="FFC000"/>
              </a:buClr>
              <a:buFont typeface="Arial" pitchFamily="34" charset="0"/>
              <a:buChar char="•"/>
            </a:pPr>
            <a:r>
              <a:rPr lang="en-US" altLang="zh-CN" sz="1400" u="sng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  <a:p>
            <a:pPr>
              <a:buClr>
                <a:srgbClr val="FFC000"/>
              </a:buClr>
            </a:pPr>
            <a:endParaRPr lang="en-US" altLang="zh-CN" sz="1400" u="sng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Flash Player Elastic Racetrack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：</a:t>
            </a:r>
            <a:endParaRPr lang="zh-CN" altLang="en-US" sz="2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www.alo7.com</a:t>
            </a:r>
            <a:endParaRPr lang="zh-CN" altLang="en-US" dirty="0"/>
          </a:p>
        </p:txBody>
      </p:sp>
      <p:pic>
        <p:nvPicPr>
          <p:cNvPr id="15" name="Picture 6" descr="C:\Users\boyo\Desktop\client 性能优化\图片\adobe_flash player _elastic_racetrack_model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85852" y="1081108"/>
            <a:ext cx="6496050" cy="5276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40</a:t>
            </a:fld>
            <a:endParaRPr lang="zh-CN" altLang="en-US"/>
          </a:p>
        </p:txBody>
      </p:sp>
      <p:sp>
        <p:nvSpPr>
          <p:cNvPr id="18" name="页脚占位符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www.alo7.com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857620" y="2915663"/>
            <a:ext cx="11430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END</a:t>
            </a:r>
            <a:endParaRPr lang="zh-CN" alt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Flash Player Elastic Racetrack 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：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  <a:sym typeface="Wingdings" pitchFamily="2" charset="2"/>
              </a:rPr>
              <a:t>(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  <a:sym typeface="Wingdings" pitchFamily="2" charset="2"/>
              </a:rPr>
              <a:t>Demo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  <a:sym typeface="Wingdings" pitchFamily="2" charset="2"/>
              </a:rPr>
              <a:t>）</a:t>
            </a:r>
            <a:endParaRPr lang="zh-CN" altLang="en-US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pic>
        <p:nvPicPr>
          <p:cNvPr id="72706" name="Picture 2" descr="http://dl2.iteye.com/upload/attachment/0085/9007/dfcd42f5-9015-33fa-b59e-b6def213b6e0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252" y="1071546"/>
            <a:ext cx="4762500" cy="20955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5000628" y="1139595"/>
            <a:ext cx="4000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而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Sean 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Christmann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将这个理论进一步扩展成了“切片”模型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2708" name="Picture 4" descr="http://dl2.iteye.com/upload/attachment/0085/9009/81b3cfae-2978-3f06-a2a9-b59f9965cc99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1406" y="3357562"/>
            <a:ext cx="9001156" cy="26253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5072066" y="2071678"/>
            <a:ext cx="392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latin typeface="Consolas" pitchFamily="49" charset="0"/>
                <a:cs typeface="Consolas" pitchFamily="49" charset="0"/>
              </a:rPr>
              <a:t>http://www.craftymind.com/2008/04/18/updated-elastic-racetrack-for-flash-9-and-avm2/</a:t>
            </a:r>
            <a:endParaRPr lang="zh-CN" altLang="en-US" sz="1200" dirty="0">
              <a:solidFill>
                <a:schemeClr val="bg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2844" y="6215082"/>
            <a:ext cx="46434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Demo: /</a:t>
            </a:r>
            <a:r>
              <a:rPr lang="zh-CN" altLang="en-US" sz="12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可变跑道</a:t>
            </a:r>
            <a:r>
              <a:rPr lang="en-US" altLang="zh-CN" sz="1200" dirty="0" smtClean="0">
                <a:solidFill>
                  <a:srgbClr val="00B0F0"/>
                </a:solidFill>
                <a:latin typeface="Consolas" pitchFamily="49" charset="0"/>
                <a:ea typeface="微软雅黑" pitchFamily="34" charset="-122"/>
                <a:cs typeface="Consolas" pitchFamily="49" charset="0"/>
              </a:rPr>
              <a:t>/...</a:t>
            </a:r>
            <a:endParaRPr lang="zh-CN" altLang="en-US" sz="1200" dirty="0">
              <a:solidFill>
                <a:srgbClr val="00B0F0"/>
              </a:solidFill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Consolas" pitchFamily="49" charset="0"/>
              </a:rPr>
              <a:t>Agenda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00034" y="1500174"/>
            <a:ext cx="600079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Stage3D-Starling</a:t>
            </a:r>
          </a:p>
          <a:p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Font typeface="Arial" pitchFamily="34" charset="0"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Entity-Component System</a:t>
            </a:r>
          </a:p>
          <a:p>
            <a:pPr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Font typeface="Arial" pitchFamily="34" charset="0"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Croco2d Introduction</a:t>
            </a:r>
            <a:endParaRPr lang="en-US" altLang="zh-CN" sz="2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en-US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28596" y="1214422"/>
            <a:ext cx="60007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Principle.</a:t>
            </a:r>
          </a:p>
          <a:p>
            <a:pPr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Font typeface="Arial" pitchFamily="34" charset="0"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Coordinate transformation.</a:t>
            </a:r>
          </a:p>
          <a:p>
            <a:pPr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Graphics rendering pipeline.</a:t>
            </a:r>
          </a:p>
          <a:p>
            <a:pPr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Font typeface="Arial" pitchFamily="34" charset="0"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3D/2D Effect.</a:t>
            </a:r>
          </a:p>
          <a:p>
            <a:pPr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Font typeface="Arial" pitchFamily="34" charset="0"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Starling-Framework code quick view.</a:t>
            </a:r>
            <a:endParaRPr lang="zh-CN" altLang="en-US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Starling-Principle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4098" name="AutoShape 2" descr="图2. Starling支持DisplayObject继承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9" name="Picture 4" descr="图4. 使用 drawTriangles API 和一个带有纹理的四边形，你可以创建一个2D图形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2857496"/>
            <a:ext cx="3282483" cy="2000264"/>
          </a:xfrm>
          <a:prstGeom prst="rect">
            <a:avLst/>
          </a:prstGeom>
          <a:noFill/>
        </p:spPr>
      </p:pic>
      <p:pic>
        <p:nvPicPr>
          <p:cNvPr id="15" name="Picture 2" descr="图1. Stage3D (Molehill) 分层位于 Starling 之上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8596" y="1214422"/>
            <a:ext cx="3086100" cy="1495426"/>
          </a:xfrm>
          <a:prstGeom prst="rect">
            <a:avLst/>
          </a:prstGeom>
          <a:noFill/>
        </p:spPr>
      </p:pic>
      <p:grpSp>
        <p:nvGrpSpPr>
          <p:cNvPr id="17" name="组合 16"/>
          <p:cNvGrpSpPr/>
          <p:nvPr/>
        </p:nvGrpSpPr>
        <p:grpSpPr>
          <a:xfrm>
            <a:off x="428596" y="4981595"/>
            <a:ext cx="7643866" cy="1447801"/>
            <a:chOff x="428596" y="4981595"/>
            <a:chExt cx="7643866" cy="1447801"/>
          </a:xfrm>
        </p:grpSpPr>
        <p:pic>
          <p:nvPicPr>
            <p:cNvPr id="12" name="Picture 4" descr="http://wiki.starling-framework.org/_media/manual/painters_algorithm.png?w=600&amp;tok=8fe85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357462" y="4981595"/>
              <a:ext cx="5715000" cy="1447801"/>
            </a:xfrm>
            <a:prstGeom prst="rect">
              <a:avLst/>
            </a:prstGeom>
            <a:noFill/>
          </p:spPr>
        </p:pic>
        <p:sp>
          <p:nvSpPr>
            <p:cNvPr id="16" name="矩形 15"/>
            <p:cNvSpPr/>
            <p:nvPr/>
          </p:nvSpPr>
          <p:spPr>
            <a:xfrm>
              <a:off x="428596" y="5000636"/>
              <a:ext cx="1857388" cy="13573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5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4282" y="21429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Starling – Coordinate Transform </a:t>
            </a:r>
            <a:endParaRPr lang="en-US" altLang="zh-CN" sz="2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Consolas" pitchFamily="49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14282" y="857232"/>
            <a:ext cx="8715404" cy="1588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F174-45EC-4F69-96B1-F0A307B967D3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www.alo7com</a:t>
            </a:r>
            <a:endParaRPr lang="zh-CN" altLang="en-US" dirty="0"/>
          </a:p>
        </p:txBody>
      </p:sp>
      <p:sp>
        <p:nvSpPr>
          <p:cNvPr id="4098" name="AutoShape 2" descr="图2. Starling支持DisplayObject继承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28596" y="1214422"/>
            <a:ext cx="6000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Model Transformation.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link object coordinates to </a:t>
            </a:r>
            <a:r>
              <a:rPr lang="en-US" altLang="zh-CN" sz="16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worldcoordinates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8662" y="4429132"/>
            <a:ext cx="67866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     (3D Object)Matrix X (Parent)Matrix X …. = </a:t>
            </a:r>
            <a:r>
              <a:rPr lang="en-US" altLang="zh-CN" sz="16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modelMatrix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428596" y="2770527"/>
            <a:ext cx="8358246" cy="1015663"/>
            <a:chOff x="428596" y="3627783"/>
            <a:chExt cx="8358246" cy="1015663"/>
          </a:xfrm>
        </p:grpSpPr>
        <p:grpSp>
          <p:nvGrpSpPr>
            <p:cNvPr id="12" name="组合 11"/>
            <p:cNvGrpSpPr/>
            <p:nvPr/>
          </p:nvGrpSpPr>
          <p:grpSpPr>
            <a:xfrm>
              <a:off x="428596" y="3786190"/>
              <a:ext cx="1428760" cy="785818"/>
              <a:chOff x="428596" y="3714752"/>
              <a:chExt cx="1428760" cy="785818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928662" y="4071942"/>
                <a:ext cx="428628" cy="42862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428596" y="3714752"/>
                <a:ext cx="142876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3D Object</a:t>
                </a:r>
                <a:endParaRPr lang="zh-CN" altLang="en-US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1785918" y="3627783"/>
              <a:ext cx="7000924" cy="1015663"/>
              <a:chOff x="1785918" y="3627783"/>
              <a:chExt cx="7000924" cy="1015663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571736" y="3786190"/>
                <a:ext cx="1643074" cy="785818"/>
                <a:chOff x="428596" y="3714752"/>
                <a:chExt cx="1643074" cy="785818"/>
              </a:xfrm>
            </p:grpSpPr>
            <p:sp>
              <p:nvSpPr>
                <p:cNvPr id="16" name="椭圆 15"/>
                <p:cNvSpPr/>
                <p:nvPr/>
              </p:nvSpPr>
              <p:spPr>
                <a:xfrm>
                  <a:off x="928662" y="4071942"/>
                  <a:ext cx="428628" cy="42862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" name="TextBox 16"/>
                <p:cNvSpPr txBox="1"/>
                <p:nvPr/>
              </p:nvSpPr>
              <p:spPr>
                <a:xfrm>
                  <a:off x="428596" y="3714752"/>
                  <a:ext cx="1643074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600" dirty="0" smtClean="0">
                      <a:solidFill>
                        <a:schemeClr val="bg1"/>
                      </a:solidFill>
                      <a:latin typeface="微软雅黑" pitchFamily="34" charset="-122"/>
                      <a:ea typeface="微软雅黑" pitchFamily="34" charset="-122"/>
                    </a:rPr>
                    <a:t>Container</a:t>
                  </a:r>
                  <a:endParaRPr lang="zh-CN" altLang="en-US" sz="16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grpSp>
            <p:nvGrpSpPr>
              <p:cNvPr id="18" name="组合 17"/>
              <p:cNvGrpSpPr/>
              <p:nvPr/>
            </p:nvGrpSpPr>
            <p:grpSpPr>
              <a:xfrm>
                <a:off x="6929454" y="3857628"/>
                <a:ext cx="1857388" cy="785818"/>
                <a:chOff x="142844" y="3714752"/>
                <a:chExt cx="1857388" cy="785818"/>
              </a:xfrm>
            </p:grpSpPr>
            <p:sp>
              <p:nvSpPr>
                <p:cNvPr id="19" name="椭圆 18"/>
                <p:cNvSpPr/>
                <p:nvPr/>
              </p:nvSpPr>
              <p:spPr>
                <a:xfrm>
                  <a:off x="857224" y="4071942"/>
                  <a:ext cx="428628" cy="42862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142844" y="3714752"/>
                  <a:ext cx="185738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600" dirty="0" smtClean="0">
                      <a:solidFill>
                        <a:schemeClr val="bg1"/>
                      </a:solidFill>
                      <a:latin typeface="微软雅黑" pitchFamily="34" charset="-122"/>
                      <a:ea typeface="微软雅黑" pitchFamily="34" charset="-122"/>
                    </a:rPr>
                    <a:t>Root Container</a:t>
                  </a:r>
                  <a:endParaRPr lang="zh-CN" altLang="en-US" sz="1600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21" name="右箭头 20"/>
              <p:cNvSpPr/>
              <p:nvPr/>
            </p:nvSpPr>
            <p:spPr>
              <a:xfrm>
                <a:off x="1785918" y="4143380"/>
                <a:ext cx="1000132" cy="35719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右箭头 22"/>
              <p:cNvSpPr/>
              <p:nvPr/>
            </p:nvSpPr>
            <p:spPr>
              <a:xfrm>
                <a:off x="3929058" y="4214818"/>
                <a:ext cx="1000132" cy="35719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5857884" y="3627783"/>
                <a:ext cx="785818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000" dirty="0" smtClean="0">
                    <a:solidFill>
                      <a:schemeClr val="accent1"/>
                    </a:solidFill>
                    <a:latin typeface="微软雅黑" pitchFamily="34" charset="-122"/>
                    <a:ea typeface="微软雅黑" pitchFamily="34" charset="-122"/>
                  </a:rPr>
                  <a:t>…</a:t>
                </a:r>
                <a:endParaRPr lang="zh-CN" altLang="en-US" sz="6000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1907</TotalTime>
  <Words>732</Words>
  <Application>Microsoft Office PowerPoint</Application>
  <PresentationFormat>全屏显示(4:3)</PresentationFormat>
  <Paragraphs>247</Paragraphs>
  <Slides>40</Slides>
  <Notes>40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1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boyo</dc:creator>
  <cp:lastModifiedBy>Alex</cp:lastModifiedBy>
  <cp:revision>425</cp:revision>
  <dcterms:created xsi:type="dcterms:W3CDTF">2013-06-18T02:38:05Z</dcterms:created>
  <dcterms:modified xsi:type="dcterms:W3CDTF">2014-08-12T16:41:05Z</dcterms:modified>
</cp:coreProperties>
</file>

<file path=docProps/thumbnail.jpeg>
</file>